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4"/>
  </p:sldMasterIdLst>
  <p:sldIdLst>
    <p:sldId id="256" r:id="rId5"/>
    <p:sldId id="257" r:id="rId6"/>
    <p:sldId id="263" r:id="rId7"/>
    <p:sldId id="264" r:id="rId8"/>
    <p:sldId id="265" r:id="rId9"/>
    <p:sldId id="266" r:id="rId10"/>
    <p:sldId id="268" r:id="rId11"/>
    <p:sldId id="258" r:id="rId12"/>
    <p:sldId id="259" r:id="rId13"/>
    <p:sldId id="260"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1173ED-46DF-4F9D-BE2F-7B0B86154ED4}" v="3" dt="2020-08-25T18:10:14.2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93" autoAdjust="0"/>
    <p:restoredTop sz="94660"/>
  </p:normalViewPr>
  <p:slideViewPr>
    <p:cSldViewPr snapToGrid="0">
      <p:cViewPr varScale="1">
        <p:scale>
          <a:sx n="90" d="100"/>
          <a:sy n="90" d="100"/>
        </p:scale>
        <p:origin x="606"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tley, Joy" userId="d07a5f2f-78b3-4b42-bd06-f02994163c78" providerId="ADAL" clId="{361173ED-46DF-4F9D-BE2F-7B0B86154ED4}"/>
    <pc:docChg chg="custSel addSld modSld sldOrd">
      <pc:chgData name="Brantley, Joy" userId="d07a5f2f-78b3-4b42-bd06-f02994163c78" providerId="ADAL" clId="{361173ED-46DF-4F9D-BE2F-7B0B86154ED4}" dt="2020-08-25T18:11:28.687" v="36" actId="20577"/>
      <pc:docMkLst>
        <pc:docMk/>
      </pc:docMkLst>
      <pc:sldChg chg="modSp add ord">
        <pc:chgData name="Brantley, Joy" userId="d07a5f2f-78b3-4b42-bd06-f02994163c78" providerId="ADAL" clId="{361173ED-46DF-4F9D-BE2F-7B0B86154ED4}" dt="2020-08-25T18:11:28.687" v="36" actId="20577"/>
        <pc:sldMkLst>
          <pc:docMk/>
          <pc:sldMk cId="698574991" sldId="268"/>
        </pc:sldMkLst>
        <pc:spChg chg="mod">
          <ac:chgData name="Brantley, Joy" userId="d07a5f2f-78b3-4b42-bd06-f02994163c78" providerId="ADAL" clId="{361173ED-46DF-4F9D-BE2F-7B0B86154ED4}" dt="2020-08-25T18:09:43.694" v="30" actId="20577"/>
          <ac:spMkLst>
            <pc:docMk/>
            <pc:sldMk cId="698574991" sldId="268"/>
            <ac:spMk id="2" creationId="{452AF218-F3A5-47D5-A2FC-A567EBA958C5}"/>
          </ac:spMkLst>
        </pc:spChg>
        <pc:spChg chg="mod">
          <ac:chgData name="Brantley, Joy" userId="d07a5f2f-78b3-4b42-bd06-f02994163c78" providerId="ADAL" clId="{361173ED-46DF-4F9D-BE2F-7B0B86154ED4}" dt="2020-08-25T18:11:28.687" v="36" actId="20577"/>
          <ac:spMkLst>
            <pc:docMk/>
            <pc:sldMk cId="698574991" sldId="268"/>
            <ac:spMk id="3" creationId="{E9C69E31-8B40-4DFE-AE18-D1116C76142E}"/>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C2E40-0344-48DF-A4F0-A1B2289DD2B1}" type="datetimeFigureOut">
              <a:rPr lang="en-US" smtClean="0"/>
              <a:t>8/25/2020</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C7343998-9491-4952-9011-4B67ABD7D47C}"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50230290"/>
      </p:ext>
    </p:extLst>
  </p:cSld>
  <p:clrMapOvr>
    <a:masterClrMapping/>
  </p:clrMapOvr>
  <p:transition advTm="500">
    <p:split orient="vert"/>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C2E40-0344-48DF-A4F0-A1B2289DD2B1}"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43998-9491-4952-9011-4B67ABD7D47C}"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44750864"/>
      </p:ext>
    </p:extLst>
  </p:cSld>
  <p:clrMapOvr>
    <a:masterClrMapping/>
  </p:clrMapOvr>
  <p:transition advTm="500">
    <p:split orient="vert"/>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C2E40-0344-48DF-A4F0-A1B2289DD2B1}"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43998-9491-4952-9011-4B67ABD7D47C}"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24865249"/>
      </p:ext>
    </p:extLst>
  </p:cSld>
  <p:clrMapOvr>
    <a:masterClrMapping/>
  </p:clrMapOvr>
  <p:transition advTm="500">
    <p:split orient="vert"/>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C2E40-0344-48DF-A4F0-A1B2289DD2B1}"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43998-9491-4952-9011-4B67ABD7D47C}"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35165895"/>
      </p:ext>
    </p:extLst>
  </p:cSld>
  <p:clrMapOvr>
    <a:masterClrMapping/>
  </p:clrMapOvr>
  <p:transition advTm="500">
    <p:split orient="vert"/>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C2E40-0344-48DF-A4F0-A1B2289DD2B1}"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43998-9491-4952-9011-4B67ABD7D47C}"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70791784"/>
      </p:ext>
    </p:extLst>
  </p:cSld>
  <p:clrMapOvr>
    <a:masterClrMapping/>
  </p:clrMapOvr>
  <p:transition advTm="500">
    <p:split orient="vert"/>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C2E40-0344-48DF-A4F0-A1B2289DD2B1}"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343998-9491-4952-9011-4B67ABD7D47C}"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23894724"/>
      </p:ext>
    </p:extLst>
  </p:cSld>
  <p:clrMapOvr>
    <a:masterClrMapping/>
  </p:clrMapOvr>
  <p:transition advTm="500">
    <p:split orient="vert"/>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C2E40-0344-48DF-A4F0-A1B2289DD2B1}" type="datetimeFigureOut">
              <a:rPr lang="en-US" smtClean="0"/>
              <a:t>8/25/2020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343998-9491-4952-9011-4B67ABD7D47C}"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55995964"/>
      </p:ext>
    </p:extLst>
  </p:cSld>
  <p:clrMapOvr>
    <a:masterClrMapping/>
  </p:clrMapOvr>
  <p:transition advTm="500">
    <p:split orient="vert"/>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C2E40-0344-48DF-A4F0-A1B2289DD2B1}" type="datetimeFigureOut">
              <a:rPr lang="en-US" smtClean="0"/>
              <a:t>8/25/2020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343998-9491-4952-9011-4B67ABD7D47C}"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15017204"/>
      </p:ext>
    </p:extLst>
  </p:cSld>
  <p:clrMapOvr>
    <a:masterClrMapping/>
  </p:clrMapOvr>
  <p:transition advTm="500">
    <p:split orient="vert"/>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C2E40-0344-48DF-A4F0-A1B2289DD2B1}" type="datetimeFigureOut">
              <a:rPr lang="en-US" smtClean="0"/>
              <a:t>8/25/2020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343998-9491-4952-9011-4B67ABD7D47C}" type="slidenum">
              <a:rPr lang="en-US" smtClean="0"/>
              <a:t>‹#›</a:t>
            </a:fld>
            <a:endParaRPr lang="en-US"/>
          </a:p>
        </p:txBody>
      </p:sp>
    </p:spTree>
    <p:extLst>
      <p:ext uri="{BB962C8B-B14F-4D97-AF65-F5344CB8AC3E}">
        <p14:creationId xmlns:p14="http://schemas.microsoft.com/office/powerpoint/2010/main" val="1511850854"/>
      </p:ext>
    </p:extLst>
  </p:cSld>
  <p:clrMapOvr>
    <a:masterClrMapping/>
  </p:clrMapOvr>
  <p:transition advTm="500">
    <p:split orient="vert"/>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C2E40-0344-48DF-A4F0-A1B2289DD2B1}"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343998-9491-4952-9011-4B67ABD7D47C}"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36501691"/>
      </p:ext>
    </p:extLst>
  </p:cSld>
  <p:clrMapOvr>
    <a:masterClrMapping/>
  </p:clrMapOvr>
  <p:transition advTm="500">
    <p:split orient="vert"/>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1D8C2E40-0344-48DF-A4F0-A1B2289DD2B1}" type="datetimeFigureOut">
              <a:rPr lang="en-US" smtClean="0"/>
              <a:t>8/25/2020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C7343998-9491-4952-9011-4B67ABD7D47C}"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76696818"/>
      </p:ext>
    </p:extLst>
  </p:cSld>
  <p:clrMapOvr>
    <a:masterClrMapping/>
  </p:clrMapOvr>
  <p:transition advTm="500">
    <p:split orient="vert"/>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D8C2E40-0344-48DF-A4F0-A1B2289DD2B1}" type="datetimeFigureOut">
              <a:rPr lang="en-US" smtClean="0"/>
              <a:t>8/25/2020</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C7343998-9491-4952-9011-4B67ABD7D47C}"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348818"/>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ransition advTm="500">
    <p:split orient="vert"/>
    <p:sndAc>
      <p:stSnd>
        <p:snd r:embed="rId13" name="chimes.wav"/>
      </p:stSnd>
    </p:sndAc>
  </p:transition>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hyperlink" Target="mailto:heggsca@richmond.k12.ga.us" TargetMode="External"/><Relationship Id="rId5" Type="http://schemas.openxmlformats.org/officeDocument/2006/relationships/hyperlink" Target="mailto:clarkes@richmond.k12.ga.us" TargetMode="External"/><Relationship Id="rId4" Type="http://schemas.openxmlformats.org/officeDocument/2006/relationships/hyperlink" Target="mailto:brantjo@richmond.k12.ga.us"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teacherlifeisgood.blogspot.com/2015/07/monday-musingsparent-involvement.html" TargetMode="External"/><Relationship Id="rId3" Type="http://schemas.openxmlformats.org/officeDocument/2006/relationships/image" Target="../media/image15.jpg"/><Relationship Id="rId7" Type="http://schemas.openxmlformats.org/officeDocument/2006/relationships/image" Target="../media/image17.png"/><Relationship Id="rId12" Type="http://schemas.openxmlformats.org/officeDocument/2006/relationships/hyperlink" Target="http://alabamaschoolconnection.org/2013/08/27/how-to-start-a-meaningful-partnership-with-your-childs-teacher/" TargetMode="Externa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hyperlink" Target="http://mumsgather.blogspot.com/2018/07/children-deprived-of-computer-lessons.html" TargetMode="External"/><Relationship Id="rId11" Type="http://schemas.openxmlformats.org/officeDocument/2006/relationships/image" Target="../media/image19.jpeg"/><Relationship Id="rId5" Type="http://schemas.openxmlformats.org/officeDocument/2006/relationships/image" Target="../media/image16.jpg"/><Relationship Id="rId10" Type="http://schemas.openxmlformats.org/officeDocument/2006/relationships/hyperlink" Target="https://vghosal.blogspot.com/2017/12/is-your-child-safe-in-school.html" TargetMode="External"/><Relationship Id="rId4" Type="http://schemas.openxmlformats.org/officeDocument/2006/relationships/hyperlink" Target="https://gemreportunesco.wordpress.com/2020/07/08/all-teachers-should-be-prepared-to-teach-all-students/" TargetMode="External"/><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s://chrislindholm.wordpress.com/2014/05/04/teacher-appreciation-wee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hyperlink" Target="http://theinappropriatehomeschooler.blogspot.com/2013/09/the-key-to-successfully-homeschooling_19.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hyperlink" Target="http://creativetension.wordpress.com/2011/08/26/the-beginning-of-the-year-school-supply-list-in-a-11-environment/" TargetMode="Externa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9paOHz5CSfU?feature=oembed" TargetMode="External"/><Relationship Id="rId6" Type="http://schemas.openxmlformats.org/officeDocument/2006/relationships/hyperlink" Target="https://www.rcboe.org/cms/lib/GA01903614/Centricity/Domain/15556/ParentLoginforCanvas.pdf" TargetMode="External"/><Relationship Id="rId5" Type="http://schemas.openxmlformats.org/officeDocument/2006/relationships/hyperlink" Target="https://rcboe.instructure.com/login/canvas" TargetMode="External"/><Relationship Id="rId4" Type="http://schemas.openxmlformats.org/officeDocument/2006/relationships/hyperlink" Target="https://rcboe.instructure.com/courses/35848" TargetMode="Externa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12192000" cy="7014754"/>
          </a:xfrm>
          <a:prstGeom prst="rect">
            <a:avLst/>
          </a:prstGeom>
        </p:spPr>
      </p:pic>
      <p:sp>
        <p:nvSpPr>
          <p:cNvPr id="3" name="Subtitle 2"/>
          <p:cNvSpPr>
            <a:spLocks noGrp="1"/>
          </p:cNvSpPr>
          <p:nvPr>
            <p:ph type="subTitle" idx="1"/>
          </p:nvPr>
        </p:nvSpPr>
        <p:spPr>
          <a:xfrm>
            <a:off x="2847702" y="0"/>
            <a:ext cx="8948057" cy="4444682"/>
          </a:xfrm>
        </p:spPr>
        <p:txBody>
          <a:bodyPr>
            <a:normAutofit fontScale="85000" lnSpcReduction="20000"/>
          </a:bodyPr>
          <a:lstStyle/>
          <a:p>
            <a:r>
              <a:rPr lang="en-US" sz="5200" dirty="0">
                <a:solidFill>
                  <a:srgbClr val="C00000"/>
                </a:solidFill>
                <a:latin typeface="Curlz MT" panose="04040404050702020202" pitchFamily="82" charset="0"/>
              </a:rPr>
              <a:t>Welcome to the Kindergarten,</a:t>
            </a:r>
          </a:p>
          <a:p>
            <a:r>
              <a:rPr lang="en-US" sz="5200" dirty="0">
                <a:solidFill>
                  <a:srgbClr val="C00000"/>
                </a:solidFill>
                <a:latin typeface="Curlz MT" panose="04040404050702020202" pitchFamily="82" charset="0"/>
              </a:rPr>
              <a:t> 2020-2021 School Year!!</a:t>
            </a:r>
          </a:p>
          <a:p>
            <a:pPr algn="ctr"/>
            <a:r>
              <a:rPr lang="en-US" sz="4000" dirty="0">
                <a:solidFill>
                  <a:srgbClr val="FFC000"/>
                </a:solidFill>
                <a:latin typeface="Curlz MT" panose="04040404050702020202" pitchFamily="82" charset="0"/>
              </a:rPr>
              <a:t>Teachers: </a:t>
            </a:r>
          </a:p>
          <a:p>
            <a:pPr algn="ctr"/>
            <a:r>
              <a:rPr lang="en-US" sz="4000" dirty="0">
                <a:solidFill>
                  <a:srgbClr val="FFC000"/>
                </a:solidFill>
                <a:latin typeface="Curlz MT" panose="04040404050702020202" pitchFamily="82" charset="0"/>
              </a:rPr>
              <a:t>               </a:t>
            </a:r>
            <a:r>
              <a:rPr lang="en-US" sz="4000" b="1" dirty="0">
                <a:solidFill>
                  <a:srgbClr val="FFC000"/>
                </a:solidFill>
                <a:latin typeface="Curlz MT" panose="04040404050702020202" pitchFamily="82" charset="0"/>
              </a:rPr>
              <a:t>Ms. Brantley</a:t>
            </a:r>
          </a:p>
          <a:p>
            <a:pPr algn="ctr"/>
            <a:r>
              <a:rPr lang="en-US" sz="4000" b="1" dirty="0">
                <a:solidFill>
                  <a:srgbClr val="FFC000"/>
                </a:solidFill>
                <a:latin typeface="Curlz MT" panose="04040404050702020202" pitchFamily="82" charset="0"/>
              </a:rPr>
              <a:t>            Mrs. Clark</a:t>
            </a:r>
          </a:p>
          <a:p>
            <a:pPr algn="ctr"/>
            <a:r>
              <a:rPr lang="en-US" sz="4000" b="1" dirty="0">
                <a:solidFill>
                  <a:srgbClr val="FFC000"/>
                </a:solidFill>
                <a:latin typeface="Curlz MT" panose="04040404050702020202" pitchFamily="82" charset="0"/>
              </a:rPr>
              <a:t>           Ms. Heggs</a:t>
            </a:r>
          </a:p>
        </p:txBody>
      </p:sp>
    </p:spTree>
    <p:extLst>
      <p:ext uri="{BB962C8B-B14F-4D97-AF65-F5344CB8AC3E}">
        <p14:creationId xmlns:p14="http://schemas.microsoft.com/office/powerpoint/2010/main" val="649694502"/>
      </p:ext>
    </p:extLst>
  </p:cSld>
  <p:clrMapOvr>
    <a:masterClrMapping/>
  </p:clrMapOvr>
  <p:transition advTm="500">
    <p:split orient="vert"/>
    <p:sndAc>
      <p:stSnd>
        <p:snd r:embed="rId2" name="chimes.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8556" y="-297"/>
            <a:ext cx="12449111" cy="6858594"/>
          </a:xfrm>
          <a:prstGeom prst="rect">
            <a:avLst/>
          </a:prstGeom>
        </p:spPr>
      </p:pic>
      <p:sp>
        <p:nvSpPr>
          <p:cNvPr id="3" name="TextBox 2"/>
          <p:cNvSpPr txBox="1"/>
          <p:nvPr/>
        </p:nvSpPr>
        <p:spPr>
          <a:xfrm>
            <a:off x="1488558" y="871871"/>
            <a:ext cx="9489709" cy="4062651"/>
          </a:xfrm>
          <a:prstGeom prst="rect">
            <a:avLst/>
          </a:prstGeom>
          <a:noFill/>
        </p:spPr>
        <p:txBody>
          <a:bodyPr wrap="square" rtlCol="0">
            <a:spAutoFit/>
          </a:bodyPr>
          <a:lstStyle/>
          <a:p>
            <a:r>
              <a:rPr lang="en-US" sz="5400" dirty="0">
                <a:latin typeface="Curlz MT" panose="04040404050702020202" pitchFamily="82" charset="0"/>
              </a:rPr>
              <a:t>Questions?</a:t>
            </a:r>
          </a:p>
          <a:p>
            <a:pPr algn="ctr"/>
            <a:r>
              <a:rPr lang="en-US" sz="3200" dirty="0">
                <a:latin typeface="Aharoni" panose="02010803020104030203" pitchFamily="2" charset="-79"/>
                <a:cs typeface="Aharoni" panose="02010803020104030203" pitchFamily="2" charset="-79"/>
              </a:rPr>
              <a:t>Email your child’s Teacher:</a:t>
            </a:r>
          </a:p>
          <a:p>
            <a:pPr algn="ctr"/>
            <a:endParaRPr lang="en-US" sz="3200" dirty="0">
              <a:latin typeface="Aharoni" panose="02010803020104030203" pitchFamily="2" charset="-79"/>
              <a:cs typeface="Aharoni" panose="02010803020104030203" pitchFamily="2" charset="-79"/>
            </a:endParaRPr>
          </a:p>
          <a:p>
            <a:pPr algn="ctr"/>
            <a:r>
              <a:rPr lang="en-US" sz="2000" dirty="0">
                <a:latin typeface="Aharoni" panose="02010803020104030203" pitchFamily="2" charset="-79"/>
                <a:cs typeface="Aharoni" panose="02010803020104030203" pitchFamily="2" charset="-79"/>
              </a:rPr>
              <a:t>Ms. Brantley: </a:t>
            </a:r>
            <a:r>
              <a:rPr lang="en-US" sz="2000" dirty="0">
                <a:latin typeface="Aharoni" panose="02010803020104030203" pitchFamily="2" charset="-79"/>
                <a:cs typeface="Aharoni" panose="02010803020104030203" pitchFamily="2" charset="-79"/>
                <a:hlinkClick r:id="rId4"/>
              </a:rPr>
              <a:t>brantjo@richmond.k12.ga.us</a:t>
            </a:r>
            <a:endParaRPr lang="en-US" sz="2000" dirty="0">
              <a:latin typeface="Aharoni" panose="02010803020104030203" pitchFamily="2" charset="-79"/>
              <a:cs typeface="Aharoni" panose="02010803020104030203" pitchFamily="2" charset="-79"/>
            </a:endParaRPr>
          </a:p>
          <a:p>
            <a:pPr algn="ctr"/>
            <a:endParaRPr lang="en-US" sz="2000" dirty="0">
              <a:latin typeface="Aharoni" panose="02010803020104030203" pitchFamily="2" charset="-79"/>
              <a:cs typeface="Aharoni" panose="02010803020104030203" pitchFamily="2" charset="-79"/>
            </a:endParaRPr>
          </a:p>
          <a:p>
            <a:pPr algn="ctr"/>
            <a:r>
              <a:rPr lang="en-US" sz="2000" dirty="0">
                <a:latin typeface="Aharoni" panose="02010803020104030203" pitchFamily="2" charset="-79"/>
                <a:cs typeface="Aharoni" panose="02010803020104030203" pitchFamily="2" charset="-79"/>
              </a:rPr>
              <a:t>Mrs. Clark: </a:t>
            </a:r>
            <a:r>
              <a:rPr lang="en-US" sz="2000" dirty="0">
                <a:latin typeface="Aharoni" panose="02010803020104030203" pitchFamily="2" charset="-79"/>
                <a:cs typeface="Aharoni" panose="02010803020104030203" pitchFamily="2" charset="-79"/>
                <a:hlinkClick r:id="rId5"/>
              </a:rPr>
              <a:t>clarkes@richmond.k12.ga.us</a:t>
            </a:r>
            <a:endParaRPr lang="en-US" sz="2000" dirty="0">
              <a:latin typeface="Aharoni" panose="02010803020104030203" pitchFamily="2" charset="-79"/>
              <a:cs typeface="Aharoni" panose="02010803020104030203" pitchFamily="2" charset="-79"/>
            </a:endParaRPr>
          </a:p>
          <a:p>
            <a:pPr algn="ctr"/>
            <a:endParaRPr lang="en-US" sz="2000" dirty="0">
              <a:latin typeface="Aharoni" panose="02010803020104030203" pitchFamily="2" charset="-79"/>
              <a:cs typeface="Aharoni" panose="02010803020104030203" pitchFamily="2" charset="-79"/>
            </a:endParaRPr>
          </a:p>
          <a:p>
            <a:pPr algn="ctr"/>
            <a:r>
              <a:rPr lang="en-US" sz="2000" dirty="0">
                <a:latin typeface="Aharoni" panose="02010803020104030203" pitchFamily="2" charset="-79"/>
                <a:cs typeface="Aharoni" panose="02010803020104030203" pitchFamily="2" charset="-79"/>
              </a:rPr>
              <a:t>Ms. Heggs: </a:t>
            </a:r>
            <a:r>
              <a:rPr lang="en-US" sz="2000" dirty="0">
                <a:latin typeface="Aharoni" panose="02010803020104030203" pitchFamily="2" charset="-79"/>
                <a:cs typeface="Aharoni" panose="02010803020104030203" pitchFamily="2" charset="-79"/>
                <a:hlinkClick r:id="rId6"/>
              </a:rPr>
              <a:t>heggsca@richmond.k12.ga.us</a:t>
            </a:r>
            <a:endParaRPr lang="en-US" sz="2000" dirty="0">
              <a:latin typeface="Aharoni" panose="02010803020104030203" pitchFamily="2" charset="-79"/>
              <a:cs typeface="Aharoni" panose="02010803020104030203" pitchFamily="2" charset="-79"/>
            </a:endParaRPr>
          </a:p>
          <a:p>
            <a:pPr algn="ctr"/>
            <a:endParaRPr lang="en-US" sz="2000" dirty="0">
              <a:latin typeface="Aharoni" panose="02010803020104030203" pitchFamily="2" charset="-79"/>
              <a:cs typeface="Aharoni" panose="02010803020104030203" pitchFamily="2" charset="-79"/>
            </a:endParaRPr>
          </a:p>
          <a:p>
            <a:pPr algn="ctr"/>
            <a:endParaRPr lang="en-US" sz="2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07460025"/>
      </p:ext>
    </p:extLst>
  </p:cSld>
  <p:clrMapOvr>
    <a:masterClrMapping/>
  </p:clrMapOvr>
  <p:transition advTm="500">
    <p:split orient="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1EE134-2951-411E-942F-08078EC9C89E}"/>
              </a:ext>
            </a:extLst>
          </p:cNvPr>
          <p:cNvSpPr txBox="1"/>
          <p:nvPr/>
        </p:nvSpPr>
        <p:spPr>
          <a:xfrm>
            <a:off x="3703675" y="308344"/>
            <a:ext cx="4760102" cy="4955203"/>
          </a:xfrm>
          <a:prstGeom prst="rect">
            <a:avLst/>
          </a:prstGeom>
          <a:noFill/>
        </p:spPr>
        <p:txBody>
          <a:bodyPr wrap="square" rtlCol="0">
            <a:spAutoFit/>
          </a:bodyPr>
          <a:lstStyle/>
          <a:p>
            <a:r>
              <a:rPr lang="en-US" sz="2800" dirty="0">
                <a:solidFill>
                  <a:srgbClr val="FF0000"/>
                </a:solidFill>
              </a:rPr>
              <a:t>Thank you for Watching this Power Point!</a:t>
            </a:r>
          </a:p>
          <a:p>
            <a:endParaRPr lang="en-US" sz="2800" dirty="0">
              <a:solidFill>
                <a:srgbClr val="FF0000"/>
              </a:solidFill>
            </a:endParaRPr>
          </a:p>
          <a:p>
            <a:r>
              <a:rPr lang="en-US" sz="2800" dirty="0">
                <a:solidFill>
                  <a:srgbClr val="FF0000"/>
                </a:solidFill>
              </a:rPr>
              <a:t>We are looking forward to a new and exciting Kindergarten Adventure, full of fun and Learning with you and your Child! </a:t>
            </a:r>
          </a:p>
          <a:p>
            <a:pPr algn="ctr"/>
            <a:r>
              <a:rPr lang="en-US" sz="2800" dirty="0">
                <a:solidFill>
                  <a:srgbClr val="FF0000"/>
                </a:solidFill>
              </a:rPr>
              <a:t>Have a great Year!</a:t>
            </a:r>
          </a:p>
          <a:p>
            <a:endParaRPr lang="en-US" sz="2800" dirty="0">
              <a:solidFill>
                <a:srgbClr val="FF0000"/>
              </a:solidFill>
            </a:endParaRPr>
          </a:p>
          <a:p>
            <a:endParaRPr lang="en-US" dirty="0">
              <a:solidFill>
                <a:srgbClr val="FF0000"/>
              </a:solidFill>
            </a:endParaRPr>
          </a:p>
          <a:p>
            <a:endParaRPr lang="en-US" dirty="0">
              <a:solidFill>
                <a:srgbClr val="FF0000"/>
              </a:solidFill>
            </a:endParaRPr>
          </a:p>
        </p:txBody>
      </p:sp>
      <p:pic>
        <p:nvPicPr>
          <p:cNvPr id="10" name="Picture 9" descr="A group of people in a room&#10;&#10;Description automatically generated">
            <a:extLst>
              <a:ext uri="{FF2B5EF4-FFF2-40B4-BE49-F238E27FC236}">
                <a16:creationId xmlns:a16="http://schemas.microsoft.com/office/drawing/2014/main" id="{FB526304-6388-4CEF-BE29-DDB64A2FE7F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98312" y="2667179"/>
            <a:ext cx="2991703" cy="2872055"/>
          </a:xfrm>
          <a:prstGeom prst="rect">
            <a:avLst/>
          </a:prstGeom>
        </p:spPr>
      </p:pic>
      <p:pic>
        <p:nvPicPr>
          <p:cNvPr id="13" name="Picture 12">
            <a:extLst>
              <a:ext uri="{FF2B5EF4-FFF2-40B4-BE49-F238E27FC236}">
                <a16:creationId xmlns:a16="http://schemas.microsoft.com/office/drawing/2014/main" id="{64430DBB-BB30-44D8-9D49-2BE778ED233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85421" y="3657599"/>
            <a:ext cx="3130271" cy="2223911"/>
          </a:xfrm>
          <a:prstGeom prst="rect">
            <a:avLst/>
          </a:prstGeom>
        </p:spPr>
      </p:pic>
      <p:pic>
        <p:nvPicPr>
          <p:cNvPr id="16" name="Picture 15" descr="A picture containing food, fruit&#10;&#10;Description automatically generated">
            <a:extLst>
              <a:ext uri="{FF2B5EF4-FFF2-40B4-BE49-F238E27FC236}">
                <a16:creationId xmlns:a16="http://schemas.microsoft.com/office/drawing/2014/main" id="{B1CEE832-E7EB-41BF-9A93-271637670633}"/>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84200" y="308344"/>
            <a:ext cx="1995960" cy="2141345"/>
          </a:xfrm>
          <a:prstGeom prst="rect">
            <a:avLst/>
          </a:prstGeom>
        </p:spPr>
      </p:pic>
      <p:pic>
        <p:nvPicPr>
          <p:cNvPr id="22" name="Picture 21" descr="A person sitting at a table&#10;&#10;Description automatically generated">
            <a:extLst>
              <a:ext uri="{FF2B5EF4-FFF2-40B4-BE49-F238E27FC236}">
                <a16:creationId xmlns:a16="http://schemas.microsoft.com/office/drawing/2014/main" id="{A02B56D0-BC54-4240-BA17-58D77CD6CE6D}"/>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9133363" y="476433"/>
            <a:ext cx="2161961" cy="1340281"/>
          </a:xfrm>
          <a:prstGeom prst="rect">
            <a:avLst/>
          </a:prstGeom>
        </p:spPr>
      </p:pic>
      <p:pic>
        <p:nvPicPr>
          <p:cNvPr id="25" name="Picture 24" descr="A close up of a sign&#10;&#10;Description automatically generated">
            <a:extLst>
              <a:ext uri="{FF2B5EF4-FFF2-40B4-BE49-F238E27FC236}">
                <a16:creationId xmlns:a16="http://schemas.microsoft.com/office/drawing/2014/main" id="{19FD1747-14D7-41C3-A964-3D3AEE470026}"/>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5024519" y="4448098"/>
            <a:ext cx="1749779" cy="1308043"/>
          </a:xfrm>
          <a:prstGeom prst="rect">
            <a:avLst/>
          </a:prstGeom>
        </p:spPr>
      </p:pic>
    </p:spTree>
    <p:extLst>
      <p:ext uri="{BB962C8B-B14F-4D97-AF65-F5344CB8AC3E}">
        <p14:creationId xmlns:p14="http://schemas.microsoft.com/office/powerpoint/2010/main" val="3676460102"/>
      </p:ext>
    </p:extLst>
  </p:cSld>
  <p:clrMapOvr>
    <a:masterClrMapping/>
  </p:clrMapOvr>
  <p:transition advTm="500">
    <p:split orient="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additive="base">
                                        <p:cTn id="2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56754" y="0"/>
            <a:ext cx="12448903" cy="6858000"/>
          </a:xfrm>
          <a:prstGeom prst="rect">
            <a:avLst/>
          </a:prstGeom>
        </p:spPr>
      </p:pic>
      <p:sp>
        <p:nvSpPr>
          <p:cNvPr id="2" name="Title 1"/>
          <p:cNvSpPr>
            <a:spLocks noGrp="1"/>
          </p:cNvSpPr>
          <p:nvPr>
            <p:ph type="title"/>
          </p:nvPr>
        </p:nvSpPr>
        <p:spPr>
          <a:xfrm>
            <a:off x="433251" y="914400"/>
            <a:ext cx="10515600" cy="1046321"/>
          </a:xfrm>
        </p:spPr>
        <p:txBody>
          <a:bodyPr>
            <a:normAutofit/>
          </a:bodyPr>
          <a:lstStyle/>
          <a:p>
            <a:pPr algn="ctr"/>
            <a:r>
              <a:rPr lang="en-US" sz="5400" dirty="0">
                <a:latin typeface="Curlz MT" panose="04040404050702020202" pitchFamily="82" charset="0"/>
              </a:rPr>
              <a:t>Agenda</a:t>
            </a:r>
          </a:p>
        </p:txBody>
      </p:sp>
      <p:sp>
        <p:nvSpPr>
          <p:cNvPr id="3" name="Content Placeholder 2"/>
          <p:cNvSpPr>
            <a:spLocks noGrp="1"/>
          </p:cNvSpPr>
          <p:nvPr>
            <p:ph idx="1"/>
          </p:nvPr>
        </p:nvSpPr>
        <p:spPr>
          <a:xfrm>
            <a:off x="5042262" y="1825625"/>
            <a:ext cx="6311537" cy="4351338"/>
          </a:xfrm>
        </p:spPr>
        <p:txBody>
          <a:bodyPr>
            <a:normAutofit/>
          </a:bodyPr>
          <a:lstStyle/>
          <a:p>
            <a:pPr>
              <a:lnSpc>
                <a:spcPct val="150000"/>
              </a:lnSpc>
            </a:pPr>
            <a:r>
              <a:rPr lang="en-US" dirty="0">
                <a:latin typeface="Kristen ITC" panose="03050502040202030202" pitchFamily="66" charset="0"/>
              </a:rPr>
              <a:t>Welcome/Intro. of Teachers</a:t>
            </a:r>
          </a:p>
          <a:p>
            <a:pPr>
              <a:lnSpc>
                <a:spcPct val="150000"/>
              </a:lnSpc>
            </a:pPr>
            <a:r>
              <a:rPr lang="en-US" dirty="0">
                <a:latin typeface="Kristen ITC" panose="03050502040202030202" pitchFamily="66" charset="0"/>
              </a:rPr>
              <a:t>Kindergarten Expectations</a:t>
            </a:r>
          </a:p>
          <a:p>
            <a:pPr>
              <a:lnSpc>
                <a:spcPct val="150000"/>
              </a:lnSpc>
            </a:pPr>
            <a:r>
              <a:rPr lang="en-US" dirty="0">
                <a:latin typeface="Kristen ITC" panose="03050502040202030202" pitchFamily="66" charset="0"/>
              </a:rPr>
              <a:t>Supply List</a:t>
            </a:r>
          </a:p>
          <a:p>
            <a:pPr>
              <a:lnSpc>
                <a:spcPct val="150000"/>
              </a:lnSpc>
            </a:pPr>
            <a:r>
              <a:rPr lang="en-US" dirty="0">
                <a:latin typeface="Kristen ITC" panose="03050502040202030202" pitchFamily="66" charset="0"/>
              </a:rPr>
              <a:t>Canvas</a:t>
            </a:r>
          </a:p>
          <a:p>
            <a:pPr>
              <a:lnSpc>
                <a:spcPct val="150000"/>
              </a:lnSpc>
            </a:pPr>
            <a:r>
              <a:rPr lang="en-US" dirty="0">
                <a:latin typeface="Kristen ITC" panose="03050502040202030202" pitchFamily="66" charset="0"/>
              </a:rPr>
              <a:t>Importance of I-ready and </a:t>
            </a:r>
            <a:r>
              <a:rPr lang="en-US" dirty="0" err="1">
                <a:latin typeface="Kristen ITC" panose="03050502040202030202" pitchFamily="66" charset="0"/>
              </a:rPr>
              <a:t>Myon</a:t>
            </a:r>
            <a:endParaRPr lang="en-US" dirty="0">
              <a:latin typeface="Kristen ITC" panose="03050502040202030202" pitchFamily="66" charset="0"/>
            </a:endParaRPr>
          </a:p>
          <a:p>
            <a:pPr>
              <a:lnSpc>
                <a:spcPct val="150000"/>
              </a:lnSpc>
            </a:pPr>
            <a:r>
              <a:rPr lang="en-US" dirty="0">
                <a:latin typeface="Kristen ITC" panose="03050502040202030202" pitchFamily="66" charset="0"/>
              </a:rPr>
              <a:t>Questions? </a:t>
            </a:r>
          </a:p>
          <a:p>
            <a:pPr marL="0" indent="0">
              <a:buNone/>
            </a:pPr>
            <a:endParaRPr lang="en-US" dirty="0">
              <a:latin typeface="Kristen ITC" panose="03050502040202030202" pitchFamily="66" charset="0"/>
            </a:endParaRPr>
          </a:p>
          <a:p>
            <a:endParaRPr lang="en-US" dirty="0">
              <a:latin typeface="Kristen ITC" panose="03050502040202030202" pitchFamily="66" charset="0"/>
            </a:endParaRPr>
          </a:p>
        </p:txBody>
      </p:sp>
      <p:pic>
        <p:nvPicPr>
          <p:cNvPr id="5" name="Picture 4"/>
          <p:cNvPicPr>
            <a:picLocks noChangeAspect="1"/>
          </p:cNvPicPr>
          <p:nvPr/>
        </p:nvPicPr>
        <p:blipFill rotWithShape="1">
          <a:blip r:embed="rId4"/>
          <a:srcRect b="2801"/>
          <a:stretch/>
        </p:blipFill>
        <p:spPr>
          <a:xfrm>
            <a:off x="1867801" y="1960721"/>
            <a:ext cx="2991581" cy="3264422"/>
          </a:xfrm>
          <a:prstGeom prst="rect">
            <a:avLst/>
          </a:prstGeom>
        </p:spPr>
      </p:pic>
    </p:spTree>
    <p:extLst>
      <p:ext uri="{BB962C8B-B14F-4D97-AF65-F5344CB8AC3E}">
        <p14:creationId xmlns:p14="http://schemas.microsoft.com/office/powerpoint/2010/main" val="3491639334"/>
      </p:ext>
    </p:extLst>
  </p:cSld>
  <p:clrMapOvr>
    <a:masterClrMapping/>
  </p:clrMapOvr>
  <p:transition advTm="500">
    <p:split orient="vert"/>
    <p:sndAc>
      <p:stSnd>
        <p:snd r:embed="rId2" name="chimes.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3C00A-7B54-49A3-AABD-DF77779DC624}"/>
              </a:ext>
            </a:extLst>
          </p:cNvPr>
          <p:cNvSpPr>
            <a:spLocks noGrp="1"/>
          </p:cNvSpPr>
          <p:nvPr>
            <p:ph type="title"/>
          </p:nvPr>
        </p:nvSpPr>
        <p:spPr>
          <a:xfrm>
            <a:off x="404014" y="322979"/>
            <a:ext cx="10515600" cy="1325563"/>
          </a:xfrm>
        </p:spPr>
        <p:txBody>
          <a:bodyPr>
            <a:normAutofit/>
          </a:bodyPr>
          <a:lstStyle/>
          <a:p>
            <a:pPr algn="ctr"/>
            <a:r>
              <a:rPr lang="en-US" sz="3600" dirty="0">
                <a:highlight>
                  <a:srgbClr val="FFFF00"/>
                </a:highlight>
              </a:rPr>
              <a:t>Welcome to Kindergarten! Let’s Meet Your Teachers!!</a:t>
            </a:r>
          </a:p>
        </p:txBody>
      </p:sp>
      <p:pic>
        <p:nvPicPr>
          <p:cNvPr id="5" name="Content Placeholder 4" descr="A blackboard sign on a wooden table&#10;&#10;Description automatically generated">
            <a:extLst>
              <a:ext uri="{FF2B5EF4-FFF2-40B4-BE49-F238E27FC236}">
                <a16:creationId xmlns:a16="http://schemas.microsoft.com/office/drawing/2014/main" id="{FB0B3758-F208-4C29-AFD3-212A414078A3}"/>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773410" y="2441039"/>
            <a:ext cx="3386667" cy="2743200"/>
          </a:xfrm>
        </p:spPr>
      </p:pic>
      <p:sp>
        <p:nvSpPr>
          <p:cNvPr id="7" name="TextBox 6">
            <a:extLst>
              <a:ext uri="{FF2B5EF4-FFF2-40B4-BE49-F238E27FC236}">
                <a16:creationId xmlns:a16="http://schemas.microsoft.com/office/drawing/2014/main" id="{94183641-687F-49A3-BCDC-6FB335D2EAD0}"/>
              </a:ext>
            </a:extLst>
          </p:cNvPr>
          <p:cNvSpPr txBox="1"/>
          <p:nvPr/>
        </p:nvSpPr>
        <p:spPr>
          <a:xfrm>
            <a:off x="925033" y="2629694"/>
            <a:ext cx="2721934" cy="1938992"/>
          </a:xfrm>
          <a:prstGeom prst="rect">
            <a:avLst/>
          </a:prstGeom>
          <a:noFill/>
        </p:spPr>
        <p:txBody>
          <a:bodyPr wrap="square" rtlCol="0">
            <a:spAutoFit/>
          </a:bodyPr>
          <a:lstStyle/>
          <a:p>
            <a:r>
              <a:rPr lang="en-US" sz="4000" dirty="0">
                <a:solidFill>
                  <a:srgbClr val="FF0000"/>
                </a:solidFill>
                <a:latin typeface="Curlz MT" panose="04040404050702020202" pitchFamily="82" charset="0"/>
              </a:rPr>
              <a:t>Ms. Brantley</a:t>
            </a:r>
          </a:p>
          <a:p>
            <a:r>
              <a:rPr lang="en-US" sz="4000" dirty="0">
                <a:solidFill>
                  <a:schemeClr val="accent3">
                    <a:lumMod val="75000"/>
                  </a:schemeClr>
                </a:solidFill>
                <a:latin typeface="Curlz MT" panose="04040404050702020202" pitchFamily="82" charset="0"/>
              </a:rPr>
              <a:t>Ms. Clark</a:t>
            </a:r>
          </a:p>
          <a:p>
            <a:r>
              <a:rPr lang="en-US" sz="4000" dirty="0">
                <a:solidFill>
                  <a:srgbClr val="00B050"/>
                </a:solidFill>
                <a:latin typeface="Curlz MT" panose="04040404050702020202" pitchFamily="82" charset="0"/>
              </a:rPr>
              <a:t>Ms. Heggs</a:t>
            </a:r>
          </a:p>
        </p:txBody>
      </p:sp>
      <p:pic>
        <p:nvPicPr>
          <p:cNvPr id="11" name="Picture 10" descr="A picture containing food, drawing&#10;&#10;Description automatically generated">
            <a:extLst>
              <a:ext uri="{FF2B5EF4-FFF2-40B4-BE49-F238E27FC236}">
                <a16:creationId xmlns:a16="http://schemas.microsoft.com/office/drawing/2014/main" id="{5C435304-7798-475E-9EF0-0A26686210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86521" y="4514472"/>
            <a:ext cx="2721934" cy="995422"/>
          </a:xfrm>
          <a:prstGeom prst="rect">
            <a:avLst/>
          </a:prstGeom>
        </p:spPr>
      </p:pic>
    </p:spTree>
    <p:extLst>
      <p:ext uri="{BB962C8B-B14F-4D97-AF65-F5344CB8AC3E}">
        <p14:creationId xmlns:p14="http://schemas.microsoft.com/office/powerpoint/2010/main" val="2795740865"/>
      </p:ext>
    </p:extLst>
  </p:cSld>
  <p:clrMapOvr>
    <a:masterClrMapping/>
  </p:clrMapOvr>
  <p:transition advTm="500">
    <p:split orient="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additive="base">
                                        <p:cTn id="14"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 calcmode="lin" valueType="num">
                                      <p:cBhvr additive="base">
                                        <p:cTn id="20"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 calcmode="lin" valueType="num">
                                      <p:cBhvr additive="base">
                                        <p:cTn id="26"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C95C5-B8AE-4458-990C-96C4D6185EA1}"/>
              </a:ext>
            </a:extLst>
          </p:cNvPr>
          <p:cNvSpPr>
            <a:spLocks noGrp="1"/>
          </p:cNvSpPr>
          <p:nvPr>
            <p:ph type="title"/>
          </p:nvPr>
        </p:nvSpPr>
        <p:spPr>
          <a:xfrm>
            <a:off x="793662" y="386930"/>
            <a:ext cx="10066122" cy="1298448"/>
          </a:xfrm>
        </p:spPr>
        <p:txBody>
          <a:bodyPr anchor="b">
            <a:normAutofit fontScale="90000"/>
          </a:bodyPr>
          <a:lstStyle/>
          <a:p>
            <a:r>
              <a:rPr lang="en-US" sz="4800" dirty="0"/>
              <a:t>       Kindergarten Expectations</a:t>
            </a:r>
          </a:p>
        </p:txBody>
      </p:sp>
      <p:sp>
        <p:nvSpPr>
          <p:cNvPr id="3" name="Content Placeholder 2">
            <a:extLst>
              <a:ext uri="{FF2B5EF4-FFF2-40B4-BE49-F238E27FC236}">
                <a16:creationId xmlns:a16="http://schemas.microsoft.com/office/drawing/2014/main" id="{F6C7A905-B019-4402-9453-D57683604758}"/>
              </a:ext>
            </a:extLst>
          </p:cNvPr>
          <p:cNvSpPr>
            <a:spLocks noGrp="1"/>
          </p:cNvSpPr>
          <p:nvPr>
            <p:ph idx="1"/>
          </p:nvPr>
        </p:nvSpPr>
        <p:spPr>
          <a:xfrm>
            <a:off x="793661" y="2599509"/>
            <a:ext cx="4530898" cy="3639450"/>
          </a:xfrm>
        </p:spPr>
        <p:txBody>
          <a:bodyPr anchor="ctr">
            <a:normAutofit fontScale="92500" lnSpcReduction="20000"/>
          </a:bodyPr>
          <a:lstStyle/>
          <a:p>
            <a:pPr lvl="3"/>
            <a:r>
              <a:rPr lang="en-US" sz="1400" dirty="0">
                <a:latin typeface="Aharoni" panose="02010803020104030203" pitchFamily="2" charset="-79"/>
                <a:cs typeface="Aharoni" panose="02010803020104030203" pitchFamily="2" charset="-79"/>
              </a:rPr>
              <a:t>Students attend school regularly.</a:t>
            </a:r>
          </a:p>
          <a:p>
            <a:pPr marL="1371600" lvl="3" indent="0">
              <a:buNone/>
            </a:pPr>
            <a:endParaRPr lang="en-US" sz="1400" dirty="0">
              <a:latin typeface="Aharoni" panose="02010803020104030203" pitchFamily="2" charset="-79"/>
              <a:cs typeface="Aharoni" panose="02010803020104030203" pitchFamily="2" charset="-79"/>
            </a:endParaRPr>
          </a:p>
          <a:p>
            <a:pPr lvl="3"/>
            <a:r>
              <a:rPr lang="en-US" sz="1400" dirty="0">
                <a:latin typeface="Aharoni" panose="02010803020104030203" pitchFamily="2" charset="-79"/>
                <a:cs typeface="Aharoni" panose="02010803020104030203" pitchFamily="2" charset="-79"/>
              </a:rPr>
              <a:t>Follow Class, School Rules and Teacher Expectations.</a:t>
            </a:r>
          </a:p>
          <a:p>
            <a:pPr lvl="3"/>
            <a:endParaRPr lang="en-US" sz="1400" dirty="0">
              <a:latin typeface="Aharoni" panose="02010803020104030203" pitchFamily="2" charset="-79"/>
              <a:cs typeface="Aharoni" panose="02010803020104030203" pitchFamily="2" charset="-79"/>
            </a:endParaRPr>
          </a:p>
          <a:p>
            <a:pPr lvl="3"/>
            <a:r>
              <a:rPr lang="en-US" sz="1400" dirty="0">
                <a:latin typeface="Aharoni" panose="02010803020104030203" pitchFamily="2" charset="-79"/>
                <a:cs typeface="Aharoni" panose="02010803020104030203" pitchFamily="2" charset="-79"/>
              </a:rPr>
              <a:t>Participate in Class/Be prepared with school supplies.</a:t>
            </a:r>
          </a:p>
          <a:p>
            <a:pPr lvl="3"/>
            <a:endParaRPr lang="en-US" sz="1400" dirty="0">
              <a:latin typeface="Aharoni" panose="02010803020104030203" pitchFamily="2" charset="-79"/>
              <a:cs typeface="Aharoni" panose="02010803020104030203" pitchFamily="2" charset="-79"/>
            </a:endParaRPr>
          </a:p>
          <a:p>
            <a:pPr lvl="3"/>
            <a:r>
              <a:rPr lang="en-US" sz="1400" dirty="0">
                <a:latin typeface="Aharoni" panose="02010803020104030203" pitchFamily="2" charset="-79"/>
                <a:cs typeface="Aharoni" panose="02010803020104030203" pitchFamily="2" charset="-79"/>
              </a:rPr>
              <a:t>Complete  Class and Homework Assignments Daily and turn in via, (face to face), and in Canvas.</a:t>
            </a:r>
          </a:p>
          <a:p>
            <a:pPr marL="1371600" lvl="3" indent="0">
              <a:buNone/>
            </a:pPr>
            <a:endParaRPr lang="en-US" sz="1400" dirty="0">
              <a:latin typeface="Aharoni" panose="02010803020104030203" pitchFamily="2" charset="-79"/>
              <a:cs typeface="Aharoni" panose="02010803020104030203" pitchFamily="2" charset="-79"/>
            </a:endParaRPr>
          </a:p>
          <a:p>
            <a:pPr lvl="3"/>
            <a:r>
              <a:rPr lang="en-US" sz="1400" dirty="0">
                <a:latin typeface="Aharoni" panose="02010803020104030203" pitchFamily="2" charset="-79"/>
                <a:cs typeface="Aharoni" panose="02010803020104030203" pitchFamily="2" charset="-79"/>
              </a:rPr>
              <a:t>Have Fun and enjoy the Kindergarten Experience!</a:t>
            </a:r>
          </a:p>
          <a:p>
            <a:pPr lvl="3"/>
            <a:endParaRPr lang="en-US" sz="1400" dirty="0"/>
          </a:p>
          <a:p>
            <a:endParaRPr lang="en-US" sz="1400" dirty="0"/>
          </a:p>
        </p:txBody>
      </p:sp>
      <p:pic>
        <p:nvPicPr>
          <p:cNvPr id="8" name="Picture 7" descr="A close up of a logo&#10;&#10;Description automatically generated">
            <a:extLst>
              <a:ext uri="{FF2B5EF4-FFF2-40B4-BE49-F238E27FC236}">
                <a16:creationId xmlns:a16="http://schemas.microsoft.com/office/drawing/2014/main" id="{ABE0FFD4-35EF-4E11-934F-C9EE06533217}"/>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2" b="2875"/>
          <a:stretch/>
        </p:blipFill>
        <p:spPr>
          <a:xfrm>
            <a:off x="5911532" y="2484255"/>
            <a:ext cx="5625712" cy="3419834"/>
          </a:xfrm>
          <a:prstGeom prst="rect">
            <a:avLst/>
          </a:prstGeom>
        </p:spPr>
      </p:pic>
    </p:spTree>
    <p:extLst>
      <p:ext uri="{BB962C8B-B14F-4D97-AF65-F5344CB8AC3E}">
        <p14:creationId xmlns:p14="http://schemas.microsoft.com/office/powerpoint/2010/main" val="1116829620"/>
      </p:ext>
    </p:extLst>
  </p:cSld>
  <p:clrMapOvr>
    <a:masterClrMapping/>
  </p:clrMapOvr>
  <p:transition advTm="500">
    <p:split orient="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arn(inVertical)">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 calcmode="lin" valueType="num">
                                      <p:cBhvr additive="base">
                                        <p:cTn id="2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 calcmode="lin" valueType="num">
                                      <p:cBhvr additive="base">
                                        <p:cTn id="2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3266A-0B42-4634-86DD-A23C05F4E243}"/>
              </a:ext>
            </a:extLst>
          </p:cNvPr>
          <p:cNvSpPr>
            <a:spLocks noGrp="1"/>
          </p:cNvSpPr>
          <p:nvPr>
            <p:ph type="title"/>
          </p:nvPr>
        </p:nvSpPr>
        <p:spPr>
          <a:xfrm>
            <a:off x="838201" y="365125"/>
            <a:ext cx="5393360" cy="1325563"/>
          </a:xfrm>
        </p:spPr>
        <p:txBody>
          <a:bodyPr>
            <a:normAutofit/>
          </a:bodyPr>
          <a:lstStyle/>
          <a:p>
            <a:r>
              <a:rPr lang="en-US" dirty="0">
                <a:latin typeface="Curlz MT" panose="04040404050702020202" pitchFamily="82" charset="0"/>
              </a:rPr>
              <a:t>Kindergarten Supply Lists</a:t>
            </a:r>
          </a:p>
        </p:txBody>
      </p:sp>
      <p:sp>
        <p:nvSpPr>
          <p:cNvPr id="3" name="Content Placeholder 2">
            <a:extLst>
              <a:ext uri="{FF2B5EF4-FFF2-40B4-BE49-F238E27FC236}">
                <a16:creationId xmlns:a16="http://schemas.microsoft.com/office/drawing/2014/main" id="{0B310366-045A-4121-BAAD-F51CA9BD4A0B}"/>
              </a:ext>
            </a:extLst>
          </p:cNvPr>
          <p:cNvSpPr>
            <a:spLocks noGrp="1"/>
          </p:cNvSpPr>
          <p:nvPr>
            <p:ph idx="1"/>
          </p:nvPr>
        </p:nvSpPr>
        <p:spPr>
          <a:xfrm>
            <a:off x="838200" y="1825625"/>
            <a:ext cx="5393361" cy="4351338"/>
          </a:xfrm>
        </p:spPr>
        <p:txBody>
          <a:bodyPr>
            <a:normAutofit lnSpcReduction="10000"/>
          </a:bodyPr>
          <a:lstStyle/>
          <a:p>
            <a:pPr marL="0" indent="0">
              <a:buNone/>
            </a:pPr>
            <a:r>
              <a:rPr lang="en-US" sz="1100"/>
              <a:t>                                                                                   </a:t>
            </a:r>
          </a:p>
          <a:p>
            <a:r>
              <a:rPr lang="en-US" sz="1100" u="sng"/>
              <a:t>Required:   </a:t>
            </a:r>
            <a:r>
              <a:rPr lang="en-US" sz="1100"/>
              <a:t>                                                           * </a:t>
            </a:r>
            <a:r>
              <a:rPr lang="en-US" sz="1100" u="sng"/>
              <a:t>Wish List:</a:t>
            </a:r>
          </a:p>
          <a:p>
            <a:r>
              <a:rPr lang="en-US" sz="1100"/>
              <a:t>2 boxes of crayons                                               *  2 Large bottles of hand sanitizer </a:t>
            </a:r>
          </a:p>
          <a:p>
            <a:pPr lvl="0"/>
            <a:r>
              <a:rPr lang="en-US" sz="1100"/>
              <a:t>2 packs of pencils                                                 *  Pack of Baby Wipes</a:t>
            </a:r>
          </a:p>
          <a:p>
            <a:pPr lvl="0"/>
            <a:r>
              <a:rPr lang="en-US" sz="1100"/>
              <a:t>6 glue sticks                                                           *  Clorox Wipes</a:t>
            </a:r>
          </a:p>
          <a:p>
            <a:pPr lvl="0"/>
            <a:r>
              <a:rPr lang="en-US" sz="1100"/>
              <a:t>4 composition books                                           *   Extra pack of Dry Erase Markers</a:t>
            </a:r>
          </a:p>
          <a:p>
            <a:pPr lvl="0"/>
            <a:r>
              <a:rPr lang="en-US" sz="1100"/>
              <a:t> 6 double pocket folders                                     *    Copy Paper</a:t>
            </a:r>
          </a:p>
          <a:p>
            <a:pPr lvl="0"/>
            <a:r>
              <a:rPr lang="en-US" sz="1100"/>
              <a:t>3 packs of notebook paper</a:t>
            </a:r>
          </a:p>
          <a:p>
            <a:pPr lvl="0"/>
            <a:r>
              <a:rPr lang="en-US" sz="1100"/>
              <a:t>headphones-with a plastic bag to hold them.</a:t>
            </a:r>
          </a:p>
          <a:p>
            <a:pPr lvl="0"/>
            <a:r>
              <a:rPr lang="en-US" sz="1100"/>
              <a:t>1 pair of scissors</a:t>
            </a:r>
          </a:p>
          <a:p>
            <a:pPr lvl="0"/>
            <a:r>
              <a:rPr lang="en-US" sz="1100"/>
              <a:t>3 boxes of facial tissue</a:t>
            </a:r>
          </a:p>
          <a:p>
            <a:pPr lvl="0"/>
            <a:r>
              <a:rPr lang="en-US" sz="1100"/>
              <a:t>1 pack of erasers</a:t>
            </a:r>
          </a:p>
          <a:p>
            <a:pPr lvl="0"/>
            <a:r>
              <a:rPr lang="en-US" sz="1100"/>
              <a:t>Pack of dry erase markers</a:t>
            </a:r>
          </a:p>
          <a:p>
            <a:pPr marL="0" indent="0">
              <a:buNone/>
            </a:pPr>
            <a:r>
              <a:rPr lang="en-US" sz="1100"/>
              <a:t> </a:t>
            </a:r>
          </a:p>
          <a:p>
            <a:endParaRPr lang="en-US" sz="1100"/>
          </a:p>
        </p:txBody>
      </p:sp>
      <p:pic>
        <p:nvPicPr>
          <p:cNvPr id="5" name="Picture 4" descr="A picture containing indoor, table, toy, book&#10;&#10;Description automatically generated">
            <a:extLst>
              <a:ext uri="{FF2B5EF4-FFF2-40B4-BE49-F238E27FC236}">
                <a16:creationId xmlns:a16="http://schemas.microsoft.com/office/drawing/2014/main" id="{BD926167-1D02-4745-8CFB-563D84E4088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2406" r="20844"/>
          <a:stretch/>
        </p:blipFill>
        <p:spPr>
          <a:xfrm>
            <a:off x="7562404" y="1936992"/>
            <a:ext cx="4128603" cy="3906247"/>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Tree>
    <p:extLst>
      <p:ext uri="{BB962C8B-B14F-4D97-AF65-F5344CB8AC3E}">
        <p14:creationId xmlns:p14="http://schemas.microsoft.com/office/powerpoint/2010/main" val="2700226850"/>
      </p:ext>
    </p:extLst>
  </p:cSld>
  <p:clrMapOvr>
    <a:masterClrMapping/>
  </p:clrMapOvr>
  <p:transition advTm="500">
    <p:split orient="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02E98-4398-4C41-BC94-F844344082DD}"/>
              </a:ext>
            </a:extLst>
          </p:cNvPr>
          <p:cNvSpPr>
            <a:spLocks noGrp="1"/>
          </p:cNvSpPr>
          <p:nvPr>
            <p:ph type="title"/>
          </p:nvPr>
        </p:nvSpPr>
        <p:spPr>
          <a:xfrm>
            <a:off x="8194088" y="1940312"/>
            <a:ext cx="3643435" cy="2613934"/>
          </a:xfrm>
        </p:spPr>
        <p:txBody>
          <a:bodyPr>
            <a:noAutofit/>
          </a:bodyPr>
          <a:lstStyle/>
          <a:p>
            <a:r>
              <a:rPr lang="en-US" sz="4000" dirty="0">
                <a:solidFill>
                  <a:srgbClr val="C00000"/>
                </a:solidFill>
                <a:latin typeface="Curlz MT" panose="04040404050702020202" pitchFamily="82" charset="0"/>
              </a:rPr>
              <a:t>Welcome to Canvas- A new Online Learning Management System</a:t>
            </a:r>
          </a:p>
        </p:txBody>
      </p:sp>
      <p:sp>
        <p:nvSpPr>
          <p:cNvPr id="3" name="Content Placeholder 2">
            <a:extLst>
              <a:ext uri="{FF2B5EF4-FFF2-40B4-BE49-F238E27FC236}">
                <a16:creationId xmlns:a16="http://schemas.microsoft.com/office/drawing/2014/main" id="{CD18118E-CD13-4F15-B848-6A696776DF4E}"/>
              </a:ext>
            </a:extLst>
          </p:cNvPr>
          <p:cNvSpPr>
            <a:spLocks noGrp="1"/>
          </p:cNvSpPr>
          <p:nvPr>
            <p:ph idx="1"/>
          </p:nvPr>
        </p:nvSpPr>
        <p:spPr>
          <a:xfrm>
            <a:off x="684212" y="434899"/>
            <a:ext cx="7195828" cy="3533420"/>
          </a:xfrm>
        </p:spPr>
        <p:txBody>
          <a:bodyPr>
            <a:normAutofit/>
          </a:bodyPr>
          <a:lstStyle/>
          <a:p>
            <a:pPr>
              <a:lnSpc>
                <a:spcPct val="90000"/>
              </a:lnSpc>
            </a:pPr>
            <a:r>
              <a:rPr lang="en-US" sz="1600" dirty="0"/>
              <a:t>Canvas is accessible through your Child’s Launchpad Account</a:t>
            </a:r>
          </a:p>
          <a:p>
            <a:pPr>
              <a:lnSpc>
                <a:spcPct val="90000"/>
              </a:lnSpc>
            </a:pPr>
            <a:r>
              <a:rPr lang="en-US" sz="1600" dirty="0"/>
              <a:t>Teachers, students, and parents will be accessing Canvas this year as a new virtual learning tool.</a:t>
            </a:r>
          </a:p>
          <a:p>
            <a:pPr>
              <a:lnSpc>
                <a:spcPct val="90000"/>
              </a:lnSpc>
            </a:pPr>
            <a:r>
              <a:rPr lang="en-US" sz="1600" dirty="0"/>
              <a:t>Watch the Introduction Video below about Canvas.</a:t>
            </a:r>
          </a:p>
          <a:p>
            <a:pPr marL="0" indent="0">
              <a:lnSpc>
                <a:spcPct val="90000"/>
              </a:lnSpc>
              <a:buNone/>
            </a:pPr>
            <a:endParaRPr lang="en-US" sz="1600" dirty="0"/>
          </a:p>
          <a:p>
            <a:pPr>
              <a:lnSpc>
                <a:spcPct val="90000"/>
              </a:lnSpc>
            </a:pPr>
            <a:r>
              <a:rPr lang="en-US" sz="1600" b="1" dirty="0"/>
              <a:t>Parent Information:</a:t>
            </a:r>
            <a:br>
              <a:rPr lang="en-US" sz="1600" dirty="0"/>
            </a:br>
            <a:endParaRPr lang="en-US" sz="1600" dirty="0"/>
          </a:p>
          <a:p>
            <a:pPr>
              <a:lnSpc>
                <a:spcPct val="90000"/>
              </a:lnSpc>
            </a:pPr>
            <a:r>
              <a:rPr lang="en-US" sz="1600" dirty="0">
                <a:hlinkClick r:id="rId4"/>
              </a:rPr>
              <a:t>Parent Orientation</a:t>
            </a:r>
            <a:endParaRPr lang="en-US" sz="1600" dirty="0"/>
          </a:p>
          <a:p>
            <a:pPr>
              <a:lnSpc>
                <a:spcPct val="90000"/>
              </a:lnSpc>
            </a:pPr>
            <a:r>
              <a:rPr lang="en-US" sz="1600" dirty="0"/>
              <a:t> </a:t>
            </a:r>
            <a:r>
              <a:rPr lang="en-US" sz="1600" dirty="0">
                <a:hlinkClick r:id="rId5"/>
              </a:rPr>
              <a:t>Parent Self-Registration</a:t>
            </a:r>
            <a:r>
              <a:rPr lang="en-US" sz="1600" dirty="0"/>
              <a:t> (create your account here)</a:t>
            </a:r>
            <a:br>
              <a:rPr lang="en-US" sz="1600" dirty="0"/>
            </a:br>
            <a:endParaRPr lang="en-US" sz="1600" dirty="0"/>
          </a:p>
          <a:p>
            <a:pPr>
              <a:lnSpc>
                <a:spcPct val="90000"/>
              </a:lnSpc>
            </a:pPr>
            <a:r>
              <a:rPr lang="en-US" sz="1600" dirty="0">
                <a:hlinkClick r:id="rId6"/>
              </a:rPr>
              <a:t>Instructions for parent login can be found here.</a:t>
            </a:r>
            <a:endParaRPr lang="en-US" sz="1600" dirty="0"/>
          </a:p>
          <a:p>
            <a:pPr>
              <a:lnSpc>
                <a:spcPct val="90000"/>
              </a:lnSpc>
            </a:pPr>
            <a:endParaRPr lang="en-US" sz="1600" dirty="0"/>
          </a:p>
          <a:p>
            <a:pPr>
              <a:lnSpc>
                <a:spcPct val="90000"/>
              </a:lnSpc>
            </a:pPr>
            <a:endParaRPr lang="en-US" sz="1600" dirty="0"/>
          </a:p>
        </p:txBody>
      </p:sp>
      <p:pic>
        <p:nvPicPr>
          <p:cNvPr id="4" name="Online Media 3" title="Canvas: The Learning, Mastery, &amp; Success Machine">
            <a:hlinkClick r:id="" action="ppaction://media"/>
            <a:extLst>
              <a:ext uri="{FF2B5EF4-FFF2-40B4-BE49-F238E27FC236}">
                <a16:creationId xmlns:a16="http://schemas.microsoft.com/office/drawing/2014/main" id="{994A9E77-CE2E-4D80-ADDB-D0CF909DDF11}"/>
              </a:ext>
            </a:extLst>
          </p:cNvPr>
          <p:cNvPicPr>
            <a:picLocks noRot="1" noChangeAspect="1"/>
          </p:cNvPicPr>
          <p:nvPr>
            <a:videoFile r:link="rId1"/>
          </p:nvPr>
        </p:nvPicPr>
        <p:blipFill>
          <a:blip r:embed="rId7"/>
          <a:stretch>
            <a:fillRect/>
          </a:stretch>
        </p:blipFill>
        <p:spPr>
          <a:xfrm>
            <a:off x="684212" y="4132926"/>
            <a:ext cx="3416257" cy="1921645"/>
          </a:xfrm>
          <a:prstGeom prst="rect">
            <a:avLst/>
          </a:prstGeom>
        </p:spPr>
      </p:pic>
    </p:spTree>
    <p:extLst>
      <p:ext uri="{BB962C8B-B14F-4D97-AF65-F5344CB8AC3E}">
        <p14:creationId xmlns:p14="http://schemas.microsoft.com/office/powerpoint/2010/main" val="3532361746"/>
      </p:ext>
    </p:extLst>
  </p:cSld>
  <p:clrMapOvr>
    <a:masterClrMapping/>
  </p:clrMapOvr>
  <p:transition advTm="500">
    <p:split orient="vert"/>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mediacall" presetSubtype="0" fill="hold" nodeType="clickEffect">
                                  <p:stCondLst>
                                    <p:cond delay="0"/>
                                  </p:stCondLst>
                                  <p:childTnLst>
                                    <p:cmd type="call" cmd="playFrom(0.0)">
                                      <p:cBhvr>
                                        <p:cTn id="4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47" fill="hold" display="0">
                  <p:stCondLst>
                    <p:cond delay="indefinite"/>
                  </p:stCondLst>
                </p:cTn>
                <p:tgtEl>
                  <p:spTgt spid="4"/>
                </p:tgtEl>
              </p:cMediaNode>
            </p:video>
            <p:seq concurrent="1" nextAc="seek">
              <p:cTn id="48" restart="whenNotActive" fill="hold" evtFilter="cancelBubble" nodeType="interactiveSeq">
                <p:stCondLst>
                  <p:cond evt="onClick" delay="0">
                    <p:tgtEl>
                      <p:spTgt spid="4"/>
                    </p:tgtEl>
                  </p:cond>
                </p:stCondLst>
                <p:endSync evt="end" delay="0">
                  <p:rtn val="all"/>
                </p:endSync>
                <p:childTnLst>
                  <p:par>
                    <p:cTn id="49" fill="hold">
                      <p:stCondLst>
                        <p:cond delay="0"/>
                      </p:stCondLst>
                      <p:childTnLst>
                        <p:par>
                          <p:cTn id="50" fill="hold">
                            <p:stCondLst>
                              <p:cond delay="0"/>
                            </p:stCondLst>
                            <p:childTnLst>
                              <p:par>
                                <p:cTn id="51" presetID="2" presetClass="mediacall" presetSubtype="0" fill="hold" nodeType="clickEffect">
                                  <p:stCondLst>
                                    <p:cond delay="0"/>
                                  </p:stCondLst>
                                  <p:childTnLst>
                                    <p:cmd type="call" cmd="togglePause">
                                      <p:cBhvr>
                                        <p:cTn id="52" dur="1" fill="hold"/>
                                        <p:tgtEl>
                                          <p:spTgt spid="4"/>
                                        </p:tgtEl>
                                      </p:cBhvr>
                                    </p:cmd>
                                  </p:childTnLst>
                                </p:cTn>
                              </p:par>
                            </p:childTnLst>
                          </p:cTn>
                        </p:par>
                      </p:childTnLst>
                    </p:cTn>
                  </p:par>
                </p:childTnLst>
              </p:cTn>
              <p:nextCondLst>
                <p:cond evt="onClick" delay="0">
                  <p:tgtEl>
                    <p:spTgt spid="4"/>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AF218-F3A5-47D5-A2FC-A567EBA958C5}"/>
              </a:ext>
            </a:extLst>
          </p:cNvPr>
          <p:cNvSpPr>
            <a:spLocks noGrp="1"/>
          </p:cNvSpPr>
          <p:nvPr>
            <p:ph type="title"/>
          </p:nvPr>
        </p:nvSpPr>
        <p:spPr/>
        <p:txBody>
          <a:bodyPr/>
          <a:lstStyle/>
          <a:p>
            <a:pPr algn="ctr"/>
            <a:r>
              <a:rPr lang="en-US" dirty="0"/>
              <a:t>Kindergarten Online Protocol</a:t>
            </a:r>
          </a:p>
        </p:txBody>
      </p:sp>
      <p:sp>
        <p:nvSpPr>
          <p:cNvPr id="3" name="Content Placeholder 2">
            <a:extLst>
              <a:ext uri="{FF2B5EF4-FFF2-40B4-BE49-F238E27FC236}">
                <a16:creationId xmlns:a16="http://schemas.microsoft.com/office/drawing/2014/main" id="{E9C69E31-8B40-4DFE-AE18-D1116C76142E}"/>
              </a:ext>
            </a:extLst>
          </p:cNvPr>
          <p:cNvSpPr>
            <a:spLocks noGrp="1"/>
          </p:cNvSpPr>
          <p:nvPr>
            <p:ph idx="1"/>
          </p:nvPr>
        </p:nvSpPr>
        <p:spPr/>
        <p:txBody>
          <a:bodyPr>
            <a:normAutofit fontScale="70000" lnSpcReduction="20000"/>
          </a:bodyPr>
          <a:lstStyle/>
          <a:p>
            <a:r>
              <a:rPr lang="en-US" dirty="0"/>
              <a:t>Kindergarten has an online class protocol that should be followed to ensure your child receives the highest quality instruction possible. Here are the expectations for students learning online: </a:t>
            </a:r>
          </a:p>
          <a:p>
            <a:pPr lvl="0"/>
            <a:r>
              <a:rPr lang="en-US" dirty="0"/>
              <a:t>Students should be up, dressed, and has eaten breakfast/lunch before logging on at their Scheduled time</a:t>
            </a:r>
            <a:r>
              <a:rPr lang="en-US"/>
              <a:t>:  AM </a:t>
            </a:r>
            <a:r>
              <a:rPr lang="en-US" dirty="0"/>
              <a:t>Session: 8:50 am. PM Session: 12:50 pm.</a:t>
            </a:r>
          </a:p>
          <a:p>
            <a:pPr lvl="0"/>
            <a:r>
              <a:rPr lang="en-US" dirty="0"/>
              <a:t>Student’s work area should be clear of any distractions: television, games/toys, music or adults having loud distracting conversations during online learning and all household members who are walking by computer should be dressed appropriately so distracted learning will not occur from your child and their classmates who will see your child and their learning environment online.</a:t>
            </a:r>
          </a:p>
          <a:p>
            <a:pPr lvl="0"/>
            <a:r>
              <a:rPr lang="en-US" dirty="0"/>
              <a:t>Student’s work area should be set up for easy access to computer and other needed supplies for learning. </a:t>
            </a:r>
          </a:p>
          <a:p>
            <a:pPr lvl="0"/>
            <a:r>
              <a:rPr lang="en-US" dirty="0"/>
              <a:t>An adult should be available to assist your child as needed to help with using the computer: logging in, using technology tools to complete assignments /activities and to submit assignments when student has completed them.</a:t>
            </a:r>
          </a:p>
          <a:p>
            <a:endParaRPr lang="en-US" dirty="0"/>
          </a:p>
        </p:txBody>
      </p:sp>
    </p:spTree>
    <p:extLst>
      <p:ext uri="{BB962C8B-B14F-4D97-AF65-F5344CB8AC3E}">
        <p14:creationId xmlns:p14="http://schemas.microsoft.com/office/powerpoint/2010/main" val="698574991"/>
      </p:ext>
    </p:extLst>
  </p:cSld>
  <p:clrMapOvr>
    <a:masterClrMapping/>
  </p:clrMapOvr>
  <p:transition advTm="500">
    <p:split orient="vert"/>
    <p:sndAc>
      <p:stSnd>
        <p:snd r:embed="rId2" name="chimes.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p:nvPr>
        </p:nvSpPr>
        <p:spPr>
          <a:xfrm>
            <a:off x="838200" y="499565"/>
            <a:ext cx="10515600" cy="1325563"/>
          </a:xfrm>
        </p:spPr>
        <p:txBody>
          <a:bodyPr/>
          <a:lstStyle/>
          <a:p>
            <a:pPr algn="ctr"/>
            <a:r>
              <a:rPr lang="en-US" dirty="0" err="1">
                <a:latin typeface="Curlz MT" panose="04040404050702020202" pitchFamily="82" charset="0"/>
              </a:rPr>
              <a:t>i</a:t>
            </a:r>
            <a:r>
              <a:rPr lang="en-US" dirty="0">
                <a:latin typeface="Curlz MT" panose="04040404050702020202" pitchFamily="82" charset="0"/>
              </a:rPr>
              <a:t>-Ready</a:t>
            </a:r>
          </a:p>
        </p:txBody>
      </p:sp>
      <p:pic>
        <p:nvPicPr>
          <p:cNvPr id="6" name="Content Placeholder 5"/>
          <p:cNvPicPr>
            <a:picLocks noGrp="1" noChangeAspect="1"/>
          </p:cNvPicPr>
          <p:nvPr>
            <p:ph idx="1"/>
          </p:nvPr>
        </p:nvPicPr>
        <p:blipFill>
          <a:blip r:embed="rId4"/>
          <a:stretch>
            <a:fillRect/>
          </a:stretch>
        </p:blipFill>
        <p:spPr>
          <a:xfrm>
            <a:off x="4900885" y="2016125"/>
            <a:ext cx="2704554" cy="3449638"/>
          </a:xfrm>
          <a:prstGeom prst="rect">
            <a:avLst/>
          </a:prstGeom>
        </p:spPr>
      </p:pic>
      <p:pic>
        <p:nvPicPr>
          <p:cNvPr id="5" name="Picture 4"/>
          <p:cNvPicPr>
            <a:picLocks noChangeAspect="1"/>
          </p:cNvPicPr>
          <p:nvPr/>
        </p:nvPicPr>
        <p:blipFill>
          <a:blip r:embed="rId4"/>
          <a:stretch>
            <a:fillRect/>
          </a:stretch>
        </p:blipFill>
        <p:spPr>
          <a:xfrm>
            <a:off x="2413721" y="1472928"/>
            <a:ext cx="3407959" cy="4346825"/>
          </a:xfrm>
          <a:prstGeom prst="rect">
            <a:avLst/>
          </a:prstGeom>
        </p:spPr>
      </p:pic>
      <p:pic>
        <p:nvPicPr>
          <p:cNvPr id="7" name="Picture 6"/>
          <p:cNvPicPr>
            <a:picLocks noChangeAspect="1"/>
          </p:cNvPicPr>
          <p:nvPr/>
        </p:nvPicPr>
        <p:blipFill>
          <a:blip r:embed="rId4"/>
          <a:stretch>
            <a:fillRect/>
          </a:stretch>
        </p:blipFill>
        <p:spPr>
          <a:xfrm>
            <a:off x="4392020" y="1255587"/>
            <a:ext cx="3407959" cy="4346825"/>
          </a:xfrm>
          <a:prstGeom prst="rect">
            <a:avLst/>
          </a:prstGeom>
        </p:spPr>
      </p:pic>
      <p:pic>
        <p:nvPicPr>
          <p:cNvPr id="8" name="Picture 7"/>
          <p:cNvPicPr>
            <a:picLocks noChangeAspect="1"/>
          </p:cNvPicPr>
          <p:nvPr/>
        </p:nvPicPr>
        <p:blipFill>
          <a:blip r:embed="rId4"/>
          <a:stretch>
            <a:fillRect/>
          </a:stretch>
        </p:blipFill>
        <p:spPr>
          <a:xfrm>
            <a:off x="2170812" y="1431687"/>
            <a:ext cx="3407959" cy="4346825"/>
          </a:xfrm>
          <a:prstGeom prst="rect">
            <a:avLst/>
          </a:prstGeom>
        </p:spPr>
      </p:pic>
      <p:sp>
        <p:nvSpPr>
          <p:cNvPr id="9" name="TextBox 8"/>
          <p:cNvSpPr txBox="1"/>
          <p:nvPr/>
        </p:nvSpPr>
        <p:spPr>
          <a:xfrm>
            <a:off x="1661782" y="1390446"/>
            <a:ext cx="4307943" cy="4108817"/>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Kristen ITC" panose="03050502040202030202" pitchFamily="66" charset="0"/>
              </a:rPr>
              <a:t>I-ready is an important tool that reinforces and tests students on what they are taught in the classroom.</a:t>
            </a:r>
          </a:p>
          <a:p>
            <a:pPr marL="285750" indent="-285750">
              <a:lnSpc>
                <a:spcPct val="150000"/>
              </a:lnSpc>
              <a:buFont typeface="Arial" panose="020B0604020202020204" pitchFamily="34" charset="0"/>
              <a:buChar char="•"/>
            </a:pPr>
            <a:r>
              <a:rPr lang="en-US" dirty="0">
                <a:latin typeface="Kristen ITC" panose="03050502040202030202" pitchFamily="66" charset="0"/>
              </a:rPr>
              <a:t>Covers Reading and Math.</a:t>
            </a:r>
          </a:p>
          <a:p>
            <a:pPr marL="742950" lvl="1" indent="-285750">
              <a:lnSpc>
                <a:spcPct val="150000"/>
              </a:lnSpc>
              <a:buFont typeface="Arial" panose="020B0604020202020204" pitchFamily="34" charset="0"/>
              <a:buChar char="•"/>
            </a:pPr>
            <a:r>
              <a:rPr lang="en-US" dirty="0">
                <a:latin typeface="Kristen ITC" panose="03050502040202030202" pitchFamily="66" charset="0"/>
              </a:rPr>
              <a:t>Reading Level-BR400</a:t>
            </a:r>
          </a:p>
          <a:p>
            <a:pPr marL="742950" lvl="1" indent="-285750">
              <a:lnSpc>
                <a:spcPct val="150000"/>
              </a:lnSpc>
              <a:buFont typeface="Arial" panose="020B0604020202020204" pitchFamily="34" charset="0"/>
              <a:buChar char="•"/>
            </a:pPr>
            <a:r>
              <a:rPr lang="en-US" dirty="0">
                <a:latin typeface="Kristen ITC" panose="03050502040202030202" pitchFamily="66" charset="0"/>
              </a:rPr>
              <a:t>Math Level</a:t>
            </a:r>
          </a:p>
          <a:p>
            <a:pPr lvl="1">
              <a:lnSpc>
                <a:spcPct val="150000"/>
              </a:lnSpc>
            </a:pPr>
            <a:r>
              <a:rPr lang="en-US" dirty="0">
                <a:latin typeface="Kristen ITC" panose="03050502040202030202" pitchFamily="66" charset="0"/>
              </a:rPr>
              <a:t>1 Level Below- EM70Q-45Q</a:t>
            </a:r>
          </a:p>
          <a:p>
            <a:pPr lvl="1">
              <a:lnSpc>
                <a:spcPct val="150000"/>
              </a:lnSpc>
            </a:pPr>
            <a:r>
              <a:rPr lang="en-US" b="1" dirty="0">
                <a:latin typeface="Kristen ITC" panose="03050502040202030202" pitchFamily="66" charset="0"/>
              </a:rPr>
              <a:t>On-Level- 45Q-10Q</a:t>
            </a:r>
          </a:p>
          <a:p>
            <a:pPr marL="285750" indent="-285750">
              <a:buFont typeface="Arial" panose="020B0604020202020204" pitchFamily="34" charset="0"/>
              <a:buChar char="•"/>
            </a:pPr>
            <a:endParaRPr lang="en-US" dirty="0">
              <a:latin typeface="Kristen ITC" panose="03050502040202030202" pitchFamily="66" charset="0"/>
            </a:endParaRPr>
          </a:p>
          <a:p>
            <a:pPr marL="285750" indent="-285750">
              <a:buFont typeface="Arial" panose="020B0604020202020204" pitchFamily="34" charset="0"/>
              <a:buChar char="•"/>
            </a:pPr>
            <a:r>
              <a:rPr lang="en-US" dirty="0">
                <a:latin typeface="Kristen ITC" panose="03050502040202030202" pitchFamily="66" charset="0"/>
              </a:rPr>
              <a:t>You can access I-Ready through your child’s Launchpad Account.</a:t>
            </a:r>
          </a:p>
        </p:txBody>
      </p:sp>
      <p:pic>
        <p:nvPicPr>
          <p:cNvPr id="10" name="Picture 9"/>
          <p:cNvPicPr>
            <a:picLocks noChangeAspect="1"/>
          </p:cNvPicPr>
          <p:nvPr/>
        </p:nvPicPr>
        <p:blipFill>
          <a:blip r:embed="rId5"/>
          <a:stretch>
            <a:fillRect/>
          </a:stretch>
        </p:blipFill>
        <p:spPr>
          <a:xfrm>
            <a:off x="8165529" y="768085"/>
            <a:ext cx="1606326" cy="880943"/>
          </a:xfrm>
          <a:prstGeom prst="rect">
            <a:avLst/>
          </a:prstGeom>
        </p:spPr>
      </p:pic>
      <p:pic>
        <p:nvPicPr>
          <p:cNvPr id="11" name="Picture 10"/>
          <p:cNvPicPr>
            <a:picLocks noChangeAspect="1"/>
          </p:cNvPicPr>
          <p:nvPr/>
        </p:nvPicPr>
        <p:blipFill>
          <a:blip r:embed="rId6"/>
          <a:stretch>
            <a:fillRect/>
          </a:stretch>
        </p:blipFill>
        <p:spPr>
          <a:xfrm>
            <a:off x="5821679" y="1472928"/>
            <a:ext cx="5103199" cy="4022695"/>
          </a:xfrm>
          <a:prstGeom prst="rect">
            <a:avLst/>
          </a:prstGeom>
        </p:spPr>
      </p:pic>
    </p:spTree>
    <p:extLst>
      <p:ext uri="{BB962C8B-B14F-4D97-AF65-F5344CB8AC3E}">
        <p14:creationId xmlns:p14="http://schemas.microsoft.com/office/powerpoint/2010/main" val="2388465958"/>
      </p:ext>
    </p:extLst>
  </p:cSld>
  <p:clrMapOvr>
    <a:masterClrMapping/>
  </p:clrMapOvr>
  <p:transition advTm="500">
    <p:split orient="vert"/>
    <p:sndAc>
      <p:stSnd>
        <p:snd r:embed="rId2" name="chimes.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1619" y="0"/>
            <a:ext cx="12449111" cy="6858594"/>
          </a:xfrm>
          <a:prstGeom prst="rect">
            <a:avLst/>
          </a:prstGeom>
        </p:spPr>
      </p:pic>
      <p:sp>
        <p:nvSpPr>
          <p:cNvPr id="3" name="TextBox 2"/>
          <p:cNvSpPr txBox="1"/>
          <p:nvPr/>
        </p:nvSpPr>
        <p:spPr>
          <a:xfrm>
            <a:off x="4153989" y="694272"/>
            <a:ext cx="4454435" cy="769441"/>
          </a:xfrm>
          <a:prstGeom prst="rect">
            <a:avLst/>
          </a:prstGeom>
          <a:noFill/>
        </p:spPr>
        <p:txBody>
          <a:bodyPr wrap="square" rtlCol="0">
            <a:spAutoFit/>
          </a:bodyPr>
          <a:lstStyle/>
          <a:p>
            <a:pPr algn="ctr"/>
            <a:r>
              <a:rPr lang="en-US" sz="4400" dirty="0">
                <a:latin typeface="Curlz MT" panose="04040404050702020202" pitchFamily="82" charset="0"/>
              </a:rPr>
              <a:t>My On</a:t>
            </a:r>
          </a:p>
        </p:txBody>
      </p:sp>
      <p:sp>
        <p:nvSpPr>
          <p:cNvPr id="5" name="TextBox 4"/>
          <p:cNvSpPr txBox="1"/>
          <p:nvPr/>
        </p:nvSpPr>
        <p:spPr>
          <a:xfrm>
            <a:off x="7080069" y="1750422"/>
            <a:ext cx="3553097" cy="369331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Kristen ITC" panose="03050502040202030202" pitchFamily="66" charset="0"/>
              </a:rPr>
              <a:t>Helps students practice reading.</a:t>
            </a:r>
          </a:p>
          <a:p>
            <a:endParaRPr lang="en-US" dirty="0">
              <a:latin typeface="Kristen ITC" panose="03050502040202030202" pitchFamily="66" charset="0"/>
            </a:endParaRPr>
          </a:p>
          <a:p>
            <a:pPr marL="285750" indent="-285750">
              <a:buFont typeface="Arial" panose="020B0604020202020204" pitchFamily="34" charset="0"/>
              <a:buChar char="•"/>
            </a:pPr>
            <a:r>
              <a:rPr lang="en-US" dirty="0">
                <a:latin typeface="Kristen ITC" panose="03050502040202030202" pitchFamily="66" charset="0"/>
              </a:rPr>
              <a:t>Introduces them to different types of books. (stories, comics, biographies, information books about animals, etc.</a:t>
            </a:r>
          </a:p>
          <a:p>
            <a:pPr marL="285750" indent="-285750">
              <a:buFont typeface="Arial" panose="020B0604020202020204" pitchFamily="34" charset="0"/>
              <a:buChar char="•"/>
            </a:pPr>
            <a:endParaRPr lang="en-US" dirty="0">
              <a:latin typeface="Kristen ITC" panose="03050502040202030202" pitchFamily="66" charset="0"/>
            </a:endParaRPr>
          </a:p>
          <a:p>
            <a:pPr marL="285750" indent="-285750">
              <a:buFont typeface="Arial" panose="020B0604020202020204" pitchFamily="34" charset="0"/>
              <a:buChar char="•"/>
            </a:pPr>
            <a:r>
              <a:rPr lang="en-US" dirty="0">
                <a:latin typeface="Kristen ITC" panose="03050502040202030202" pitchFamily="66" charset="0"/>
              </a:rPr>
              <a:t>Access through your child’s Launchpad Account.</a:t>
            </a:r>
          </a:p>
          <a:p>
            <a:pPr marL="285750" indent="-285750">
              <a:buFont typeface="Arial" panose="020B0604020202020204" pitchFamily="34" charset="0"/>
              <a:buChar char="•"/>
            </a:pPr>
            <a:endParaRPr lang="en-US" dirty="0">
              <a:latin typeface="Kristen ITC" panose="03050502040202030202" pitchFamily="66" charset="0"/>
            </a:endParaRPr>
          </a:p>
        </p:txBody>
      </p:sp>
      <p:pic>
        <p:nvPicPr>
          <p:cNvPr id="7" name="Picture 6"/>
          <p:cNvPicPr>
            <a:picLocks noChangeAspect="1"/>
          </p:cNvPicPr>
          <p:nvPr/>
        </p:nvPicPr>
        <p:blipFill rotWithShape="1">
          <a:blip r:embed="rId4"/>
          <a:srcRect t="8839" r="1073" b="9554"/>
          <a:stretch/>
        </p:blipFill>
        <p:spPr>
          <a:xfrm>
            <a:off x="91441" y="1342860"/>
            <a:ext cx="6985024" cy="4703934"/>
          </a:xfrm>
          <a:prstGeom prst="rect">
            <a:avLst/>
          </a:prstGeom>
        </p:spPr>
      </p:pic>
    </p:spTree>
    <p:extLst>
      <p:ext uri="{BB962C8B-B14F-4D97-AF65-F5344CB8AC3E}">
        <p14:creationId xmlns:p14="http://schemas.microsoft.com/office/powerpoint/2010/main" val="2153884460"/>
      </p:ext>
    </p:extLst>
  </p:cSld>
  <p:clrMapOvr>
    <a:masterClrMapping/>
  </p:clrMapOvr>
  <p:transition advTm="500">
    <p:split orient="vert"/>
    <p:sndAc>
      <p:stSnd>
        <p:snd r:embed="rId2" name="chimes.wav"/>
      </p:stSnd>
    </p:sndAc>
  </p:transition>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737183411D63A46B099932C9EA03A2D" ma:contentTypeVersion="5" ma:contentTypeDescription="Create a new document." ma:contentTypeScope="" ma:versionID="71b7e73a1a3cc841a4593cac87768610">
  <xsd:schema xmlns:xsd="http://www.w3.org/2001/XMLSchema" xmlns:xs="http://www.w3.org/2001/XMLSchema" xmlns:p="http://schemas.microsoft.com/office/2006/metadata/properties" xmlns:ns3="4fe98146-5e1e-4168-b55d-b67a3818c9fb" xmlns:ns4="d90ca092-4bec-4e23-aa5f-15e295414dbc" targetNamespace="http://schemas.microsoft.com/office/2006/metadata/properties" ma:root="true" ma:fieldsID="bdaeb38f8ff079fb6b89259e21364d62" ns3:_="" ns4:_="">
    <xsd:import namespace="4fe98146-5e1e-4168-b55d-b67a3818c9fb"/>
    <xsd:import namespace="d90ca092-4bec-4e23-aa5f-15e295414db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e98146-5e1e-4168-b55d-b67a3818c9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0ca092-4bec-4e23-aa5f-15e295414db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3A6595-63E9-471D-934D-85DD0DE9BF85}">
  <ds:schemaRefs>
    <ds:schemaRef ds:uri="d90ca092-4bec-4e23-aa5f-15e295414dbc"/>
    <ds:schemaRef ds:uri="http://www.w3.org/XML/1998/namespace"/>
    <ds:schemaRef ds:uri="http://purl.org/dc/dcmitype/"/>
    <ds:schemaRef ds:uri="4fe98146-5e1e-4168-b55d-b67a3818c9fb"/>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A0120B6F-2945-45B6-ACA5-A60F54FB2CC6}">
  <ds:schemaRefs>
    <ds:schemaRef ds:uri="http://schemas.microsoft.com/sharepoint/v3/contenttype/forms"/>
  </ds:schemaRefs>
</ds:datastoreItem>
</file>

<file path=customXml/itemProps3.xml><?xml version="1.0" encoding="utf-8"?>
<ds:datastoreItem xmlns:ds="http://schemas.openxmlformats.org/officeDocument/2006/customXml" ds:itemID="{526FB143-104C-4C1C-81FA-7E812DB37C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e98146-5e1e-4168-b55d-b67a3818c9fb"/>
    <ds:schemaRef ds:uri="d90ca092-4bec-4e23-aa5f-15e295414d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Gallery</Template>
  <TotalTime>73</TotalTime>
  <Words>620</Words>
  <Application>Microsoft Office PowerPoint</Application>
  <PresentationFormat>Widescreen</PresentationFormat>
  <Paragraphs>85</Paragraphs>
  <Slides>11</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Aharoni</vt:lpstr>
      <vt:lpstr>Arial</vt:lpstr>
      <vt:lpstr>Curlz MT</vt:lpstr>
      <vt:lpstr>Gill Sans MT</vt:lpstr>
      <vt:lpstr>Kristen ITC</vt:lpstr>
      <vt:lpstr>Gallery</vt:lpstr>
      <vt:lpstr>PowerPoint Presentation</vt:lpstr>
      <vt:lpstr>Agenda</vt:lpstr>
      <vt:lpstr>Welcome to Kindergarten! Let’s Meet Your Teachers!!</vt:lpstr>
      <vt:lpstr>       Kindergarten Expectations</vt:lpstr>
      <vt:lpstr>Kindergarten Supply Lists</vt:lpstr>
      <vt:lpstr>Welcome to Canvas- A new Online Learning Management System</vt:lpstr>
      <vt:lpstr>Kindergarten Online Protocol</vt:lpstr>
      <vt:lpstr>i-Ready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brantley</dc:creator>
  <cp:lastModifiedBy>Brantley, Joy</cp:lastModifiedBy>
  <cp:revision>11</cp:revision>
  <dcterms:created xsi:type="dcterms:W3CDTF">2020-08-20T20:05:42Z</dcterms:created>
  <dcterms:modified xsi:type="dcterms:W3CDTF">2020-08-25T18:11:37Z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0x0101003737183411D63A46B099932C9EA03A2D</vt:lpwstr>
  </property>
</Properties>
</file>